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0" r:id="rId3"/>
    <p:sldId id="282" r:id="rId4"/>
    <p:sldId id="281" r:id="rId5"/>
    <p:sldId id="275" r:id="rId6"/>
    <p:sldId id="279" r:id="rId7"/>
    <p:sldId id="277" r:id="rId8"/>
    <p:sldId id="273" r:id="rId9"/>
    <p:sldId id="276" r:id="rId10"/>
    <p:sldId id="274" r:id="rId11"/>
    <p:sldId id="278" r:id="rId12"/>
    <p:sldId id="287" r:id="rId13"/>
    <p:sldId id="300" r:id="rId14"/>
    <p:sldId id="292" r:id="rId15"/>
    <p:sldId id="293" r:id="rId16"/>
    <p:sldId id="257" r:id="rId17"/>
    <p:sldId id="270" r:id="rId18"/>
    <p:sldId id="301" r:id="rId19"/>
    <p:sldId id="288" r:id="rId20"/>
    <p:sldId id="289" r:id="rId21"/>
    <p:sldId id="291" r:id="rId22"/>
    <p:sldId id="302" r:id="rId23"/>
    <p:sldId id="272" r:id="rId24"/>
    <p:sldId id="271" r:id="rId25"/>
    <p:sldId id="285" r:id="rId26"/>
    <p:sldId id="286" r:id="rId27"/>
    <p:sldId id="258" r:id="rId28"/>
    <p:sldId id="283" r:id="rId29"/>
    <p:sldId id="298" r:id="rId30"/>
    <p:sldId id="297" r:id="rId31"/>
    <p:sldId id="295" r:id="rId32"/>
    <p:sldId id="296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7620-6EE4-404B-AC1B-9137CEB8199B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40354-7CE6-6846-808E-3215D454D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40354-7CE6-6846-808E-3215D454D1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7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2F319-DD20-4244-9034-8C688174894C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074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09A7-C4BC-5CEA-05CB-94E0E68D4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20BD8-9732-68E0-C423-ADCA99446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4CE0-5FB0-A107-12FA-450FB606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330E-1765-47B0-0B0A-4374DAE7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D73-FC2E-E58C-5131-D12EFB5D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6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5373-9C49-ABF9-93FA-55AEA040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9A93-15BC-2D93-F5A0-38C73F309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01418-FF11-6F19-FF9F-1B541A95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FC41-C409-DAC9-E160-BCC3446F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DF4D-6F9A-2E11-2549-E642BFD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6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E813D-50A0-C822-663A-9C5B75DA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1006D-A755-B5F7-A6E7-8EFF4D567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BF6A-1C2E-63B8-9959-1A71121E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08EF-5D1D-0526-919E-9DA43BE6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D055E-4423-4C0E-BEAB-A7E44548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B6B-ACEC-4219-E3EE-6B445CF8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0BE19-FA60-7A46-F421-E221AF11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E3CD-9776-8034-F6CC-AAC0795F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5C1E-C904-52DB-0392-EDD0BCB9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26300-8E07-BD3D-D6FB-AA65A2C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658-1555-8F7B-5230-93A4681D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0EA1-4CF0-C971-E97C-6BB0339D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1E9A-C9D9-9544-FE87-8B02F858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02A65-0F7E-51ED-FC8E-10A3703D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B4D5-ADFE-B9BE-7CFE-65EB73B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AC40-8F9C-103F-20C9-C72B9E12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829C-896C-AF4F-B7D5-95125AFCD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C33B5-76F4-647F-5E1B-50D379D03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2D055-CF33-4F3E-8F9C-AE412224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D62AD-EFE0-3918-3289-482BB7CC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80DCC-3A4C-3135-FFA8-11A3B5C6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C190-6FCA-F924-0FC3-FED02463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1888-6992-43BD-DA2D-583FEF33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4E34E-C8E4-8985-4DEA-028583B7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5FCD1-227C-CBDE-5DED-5D65D9CEE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929D7-CF47-959D-9345-3DDF2F692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48C1C-504D-DAEB-7A2B-3680D6EB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77924-909A-A937-ABD7-C20BFA1B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EAA75-E3CB-13EE-60B1-14967169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5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CA1A-8D3B-7B19-8F49-46F1A92C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EBCC9-F704-F61E-0848-ADED8F84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288A8-E8A8-3891-D6B1-F1E44D8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6AE47-5872-7D05-FF23-847D1F66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3FDDF-7CCD-7A3C-0B44-CC217F7B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8D9F4-D4A0-552F-FD67-DC344480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BD40-66B6-C3EA-CC04-5EB128A0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CA00-DDD7-A8A9-DB41-AF470277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E24B-E645-D35A-2B5C-368177FB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542C-B540-D4EA-392D-69901B0A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B13AC-ACF7-8393-E0C0-1278AF83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5DA6E-960D-3699-605A-3F6943E2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2046A-6C8A-17D7-530E-7FD0BF15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B704-D5AC-C888-422A-D1AEC56F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EEA52-551F-BD7C-9B0F-D8A5B08E2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60FD2-5C04-688A-F472-34656E100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B31D3-AEEB-A615-A5DC-A50E7E1C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D358D-7CDF-72BF-6901-5A4C3D10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8AE88-E4DF-E938-5014-795EAEC2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AF0AD-60C1-708C-74EC-D26551E6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B866-AE18-5BD8-FFE5-C684E8A2E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DCFE-8C78-51AA-DF65-FC1D65DCD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4EAA-8425-62C6-F3F6-0E9F4560E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BC63-329E-70DD-6917-D0BA2A33E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47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trin.com/technology/details/storage-and-gpu-performance-have-both-grown-exponentially" TargetMode="External"/><Relationship Id="rId3" Type="http://schemas.openxmlformats.org/officeDocument/2006/relationships/hyperlink" Target="https://resources.nvidia.com/" TargetMode="External"/><Relationship Id="rId7" Type="http://schemas.openxmlformats.org/officeDocument/2006/relationships/hyperlink" Target="https://developer.nvidia.com/blog/accelerating-io-in-the-modern-data-center-magnum-io-storage-partnerships/" TargetMode="External"/><Relationship Id="rId2" Type="http://schemas.openxmlformats.org/officeDocument/2006/relationships/hyperlink" Target="https://mcomputers.cz/en/products-and-services/nvidia/accelerat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cksandfiles.com/2024/03/13/scaleflux-make-go-faster-computational-storage-soc/" TargetMode="External"/><Relationship Id="rId5" Type="http://schemas.openxmlformats.org/officeDocument/2006/relationships/hyperlink" Target="https://www.kingston.com/en/blog/servers-and-data-centers/5-reasons-for-using-enterprise-ssd" TargetMode="External"/><Relationship Id="rId4" Type="http://schemas.openxmlformats.org/officeDocument/2006/relationships/hyperlink" Target="https://www.tutorialspoint.com/cuda/cuda_introduction_to_the_gpu.htm" TargetMode="External"/><Relationship Id="rId9" Type="http://schemas.openxmlformats.org/officeDocument/2006/relationships/hyperlink" Target="https://www.techtarget.com/searchstorage/definition/computational-stora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7A50C-38C7-D796-F14F-F7DA1495C3DF}"/>
              </a:ext>
            </a:extLst>
          </p:cNvPr>
          <p:cNvSpPr txBox="1"/>
          <p:nvPr/>
        </p:nvSpPr>
        <p:spPr>
          <a:xfrm>
            <a:off x="2451527" y="1136468"/>
            <a:ext cx="6870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Some “Hard” Talk </a:t>
            </a:r>
          </a:p>
          <a:p>
            <a:pPr algn="ctr"/>
            <a:r>
              <a:rPr lang="en-US" sz="4800" b="1" dirty="0"/>
              <a:t>In the GPU era</a:t>
            </a:r>
          </a:p>
        </p:txBody>
      </p:sp>
      <p:pic>
        <p:nvPicPr>
          <p:cNvPr id="3" name="Picture 2" descr="A person with long black hair holding a sword&#10;&#10;Description automatically generated">
            <a:extLst>
              <a:ext uri="{FF2B5EF4-FFF2-40B4-BE49-F238E27FC236}">
                <a16:creationId xmlns:a16="http://schemas.microsoft.com/office/drawing/2014/main" id="{06E26455-A45C-BD6F-D2DB-81E186C4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4" y="3009865"/>
            <a:ext cx="1517303" cy="1561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B1C0D-61BB-6117-6B09-066C649BD65A}"/>
              </a:ext>
            </a:extLst>
          </p:cNvPr>
          <p:cNvSpPr txBox="1"/>
          <p:nvPr/>
        </p:nvSpPr>
        <p:spPr>
          <a:xfrm>
            <a:off x="5125476" y="4979773"/>
            <a:ext cx="303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aguet Script" panose="020F0502020204030204" pitchFamily="34" charset="0"/>
                <a:cs typeface="Baguet Script" panose="020F0502020204030204" pitchFamily="34" charset="0"/>
              </a:rPr>
              <a:t>May 15, 2024</a:t>
            </a:r>
          </a:p>
        </p:txBody>
      </p:sp>
    </p:spTree>
    <p:extLst>
      <p:ext uri="{BB962C8B-B14F-4D97-AF65-F5344CB8AC3E}">
        <p14:creationId xmlns:p14="http://schemas.microsoft.com/office/powerpoint/2010/main" val="52801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8AD221-336C-FEED-D4BF-1CDC542C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" y="871312"/>
            <a:ext cx="10733903" cy="51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0D91C329-6372-AB73-89E0-FC7F0DC897BF}"/>
              </a:ext>
            </a:extLst>
          </p:cNvPr>
          <p:cNvSpPr/>
          <p:nvPr/>
        </p:nvSpPr>
        <p:spPr>
          <a:xfrm>
            <a:off x="383060" y="2409569"/>
            <a:ext cx="11079892" cy="2075934"/>
          </a:xfrm>
          <a:prstGeom prst="frame">
            <a:avLst/>
          </a:prstGeom>
          <a:solidFill>
            <a:srgbClr val="00B050">
              <a:alpha val="6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30AE8-5834-11A9-744A-EC2DF749DF9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GPU: SIMD </a:t>
            </a:r>
            <a:r>
              <a:rPr lang="en-US" b="1" dirty="0"/>
              <a:t>– Single Instruction Multi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8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23A69F-C5F4-A59E-6065-F4CEFE34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407602"/>
            <a:ext cx="4690034" cy="32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73EC1F7-CE0A-86CB-F303-58F68942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66" y="1439391"/>
            <a:ext cx="6757814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 up of a computer&#10;&#10;Description automatically generated">
            <a:extLst>
              <a:ext uri="{FF2B5EF4-FFF2-40B4-BE49-F238E27FC236}">
                <a16:creationId xmlns:a16="http://schemas.microsoft.com/office/drawing/2014/main" id="{741285AB-DDA8-DDAE-DF28-D4E61CEF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015946"/>
            <a:ext cx="1835696" cy="244663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3E4992D-0D0C-6647-DAC2-DB6B06126E08}"/>
              </a:ext>
            </a:extLst>
          </p:cNvPr>
          <p:cNvSpPr/>
          <p:nvPr/>
        </p:nvSpPr>
        <p:spPr>
          <a:xfrm rot="16200000">
            <a:off x="1847554" y="3981820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69BC4B0-1C7F-14B1-C6FE-58C6E9EB7AF9}"/>
              </a:ext>
            </a:extLst>
          </p:cNvPr>
          <p:cNvSpPr/>
          <p:nvPr/>
        </p:nvSpPr>
        <p:spPr>
          <a:xfrm rot="19694938">
            <a:off x="4183254" y="5193090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1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DE1C41-C013-51FE-A377-FDFEE175B5B3}"/>
              </a:ext>
            </a:extLst>
          </p:cNvPr>
          <p:cNvSpPr txBox="1"/>
          <p:nvPr/>
        </p:nvSpPr>
        <p:spPr>
          <a:xfrm>
            <a:off x="518983" y="-1862658"/>
            <a:ext cx="13098161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cuda_runtime.h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__global__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*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blockDim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size) {</a:t>
            </a:r>
          </a:p>
          <a:p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+=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main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 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host (CPU)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new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Initialize the array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++) {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// Assuming you want to initialize with 0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device (GPU)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cudaMalloc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(&amp;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from host to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cudaMemcpyHostToDevice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Define the number of threads and blocks for the kernel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256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(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/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Launch the kernel on the GPU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&lt;&lt;&lt;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&gt;&gt;&gt;(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Synchronize to ensure kernel execution is complete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cudaDeviceSynchronize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back from device to host (optional, for verification)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cudaMemcpyDeviceToHost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cudaFree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delete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[]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85659A-6BF5-C05C-C9E7-029EF439CD23}"/>
              </a:ext>
            </a:extLst>
          </p:cNvPr>
          <p:cNvSpPr/>
          <p:nvPr/>
        </p:nvSpPr>
        <p:spPr>
          <a:xfrm>
            <a:off x="370703" y="2842054"/>
            <a:ext cx="7129848" cy="1421027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53A7B-B8C9-0B75-C942-86E7EE23D5CA}"/>
              </a:ext>
            </a:extLst>
          </p:cNvPr>
          <p:cNvSpPr txBox="1"/>
          <p:nvPr/>
        </p:nvSpPr>
        <p:spPr>
          <a:xfrm>
            <a:off x="8818179" y="3037490"/>
            <a:ext cx="285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40 thread blocks, each has 256 threads</a:t>
            </a:r>
          </a:p>
        </p:txBody>
      </p:sp>
    </p:spTree>
    <p:extLst>
      <p:ext uri="{BB962C8B-B14F-4D97-AF65-F5344CB8AC3E}">
        <p14:creationId xmlns:p14="http://schemas.microsoft.com/office/powerpoint/2010/main" val="355976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B0C84-278F-95F3-96DD-309A2C8BD2B5}"/>
              </a:ext>
            </a:extLst>
          </p:cNvPr>
          <p:cNvSpPr txBox="1"/>
          <p:nvPr/>
        </p:nvSpPr>
        <p:spPr>
          <a:xfrm>
            <a:off x="848754" y="1468057"/>
            <a:ext cx="105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SM: Streaming Multi-processor, each SM can queue 32 warps, processing 4 warps concurrently.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6666-F27D-673A-2BF4-A2E75748BB45}"/>
              </a:ext>
            </a:extLst>
          </p:cNvPr>
          <p:cNvSpPr txBox="1"/>
          <p:nvPr/>
        </p:nvSpPr>
        <p:spPr>
          <a:xfrm>
            <a:off x="848754" y="862583"/>
            <a:ext cx="232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warp: 32 threads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8BD794-AF3A-EC8A-9629-A37464916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138872"/>
              </p:ext>
            </p:extLst>
          </p:nvPr>
        </p:nvGraphicFramePr>
        <p:xfrm>
          <a:off x="1234963" y="1961590"/>
          <a:ext cx="9553908" cy="76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844">
                  <a:extLst>
                    <a:ext uri="{9D8B030D-6E8A-4147-A177-3AD203B41FA5}">
                      <a16:colId xmlns:a16="http://schemas.microsoft.com/office/drawing/2014/main" val="3967914638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64388557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907998946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691151272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145079121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54405745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1823354040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r>
                        <a:rPr lang="en-US" dirty="0"/>
                        <a:t>GPU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50214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r>
                        <a:rPr lang="en-US" dirty="0"/>
                        <a:t># of 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 x 2?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47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AD0BEC-C045-1E4D-2EED-CD5DFE8D74F1}"/>
              </a:ext>
            </a:extLst>
          </p:cNvPr>
          <p:cNvSpPr txBox="1"/>
          <p:nvPr/>
        </p:nvSpPr>
        <p:spPr>
          <a:xfrm>
            <a:off x="848754" y="312015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40 Thread Blocks  x 256 threads in the code last slide</a:t>
            </a:r>
          </a:p>
          <a:p>
            <a:endParaRPr lang="en-US" dirty="0"/>
          </a:p>
          <a:p>
            <a:r>
              <a:rPr lang="en-US" dirty="0"/>
              <a:t>2. 32 threads per warp </a:t>
            </a:r>
          </a:p>
          <a:p>
            <a:endParaRPr lang="en-US" dirty="0"/>
          </a:p>
          <a:p>
            <a:r>
              <a:rPr lang="en-US" dirty="0"/>
              <a:t>3. 40 x 256 / 32 = 320 warps </a:t>
            </a:r>
          </a:p>
          <a:p>
            <a:endParaRPr lang="en-US" dirty="0"/>
          </a:p>
          <a:p>
            <a:r>
              <a:rPr lang="en-US" dirty="0"/>
              <a:t>4. Max 32 warps per SM on A100, with active size 4 </a:t>
            </a:r>
          </a:p>
          <a:p>
            <a:endParaRPr lang="en-US" dirty="0"/>
          </a:p>
          <a:p>
            <a:r>
              <a:rPr lang="en-US" dirty="0"/>
              <a:t>5. 10-80 SMs, depending on availability of SMs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391F-C45C-808F-4871-10B4120B355E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thread scheduling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71A9D0-D467-B30B-2DD1-75EF7769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44073"/>
            <a:ext cx="4810471" cy="29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C6D790-27BF-5885-F4E3-3B5DA4619C27}"/>
              </a:ext>
            </a:extLst>
          </p:cNvPr>
          <p:cNvSpPr txBox="1"/>
          <p:nvPr/>
        </p:nvSpPr>
        <p:spPr>
          <a:xfrm>
            <a:off x="3497361" y="5898025"/>
            <a:ext cx="79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Fast!</a:t>
            </a:r>
          </a:p>
          <a:p>
            <a:endParaRPr lang="en-US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8A22B932-BCD0-99F3-3C9A-0CFB8E4D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544756"/>
            <a:ext cx="4823055" cy="28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instructions&#10;&#10;Description automatically generated with medium confidence">
            <a:extLst>
              <a:ext uri="{FF2B5EF4-FFF2-40B4-BE49-F238E27FC236}">
                <a16:creationId xmlns:a16="http://schemas.microsoft.com/office/drawing/2014/main" id="{CE83FC5E-E3AB-6BC1-06DB-82168930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55" y="1119327"/>
            <a:ext cx="9359470" cy="5120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A8249-A768-40FE-83F9-D5A0514060D8}"/>
              </a:ext>
            </a:extLst>
          </p:cNvPr>
          <p:cNvSpPr txBox="1"/>
          <p:nvPr/>
        </p:nvSpPr>
        <p:spPr>
          <a:xfrm>
            <a:off x="2705703" y="288330"/>
            <a:ext cx="9486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DDR</a:t>
            </a:r>
            <a:r>
              <a:rPr lang="en-US" sz="2400" dirty="0"/>
              <a:t>: DDR stands for </a:t>
            </a:r>
            <a:r>
              <a:rPr lang="en-US" sz="2400" b="1" dirty="0"/>
              <a:t>Double Data Rate</a:t>
            </a:r>
            <a:r>
              <a:rPr lang="en-US" sz="2400" dirty="0"/>
              <a:t>. This is the most common type of memory found in personal computers (PCs).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BE97F-9F90-B52A-2DD0-75DF5033739D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22EC2-02A9-7E5A-92A1-94B3690348CB}"/>
              </a:ext>
            </a:extLst>
          </p:cNvPr>
          <p:cNvSpPr txBox="1"/>
          <p:nvPr/>
        </p:nvSpPr>
        <p:spPr>
          <a:xfrm>
            <a:off x="1933902" y="6077635"/>
            <a:ext cx="8008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SDRAM: Synchronous Dynamic Random-Access Memory, </a:t>
            </a:r>
            <a:r>
              <a:rPr lang="en-US" dirty="0"/>
              <a:t>synchronizes its operations with the system clock for coordinated data transfer.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0BF8BF-F68D-0B89-F407-D32E8459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1" y="1285172"/>
            <a:ext cx="72263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3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chip with text above&#10;&#10;Description automatically generated with medium confidence">
            <a:extLst>
              <a:ext uri="{FF2B5EF4-FFF2-40B4-BE49-F238E27FC236}">
                <a16:creationId xmlns:a16="http://schemas.microsoft.com/office/drawing/2014/main" id="{2D3575B1-8196-9AB9-2CBF-E3194A2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2" y="1392952"/>
            <a:ext cx="8342856" cy="464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0E25A-19D9-9C8A-3738-563F3B027C32}"/>
              </a:ext>
            </a:extLst>
          </p:cNvPr>
          <p:cNvSpPr txBox="1"/>
          <p:nvPr/>
        </p:nvSpPr>
        <p:spPr>
          <a:xfrm>
            <a:off x="1924571" y="236491"/>
            <a:ext cx="8342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GDDR</a:t>
            </a:r>
            <a:r>
              <a:rPr lang="en-US" sz="2000" dirty="0"/>
              <a:t>: GDDR stands for </a:t>
            </a:r>
            <a:r>
              <a:rPr lang="en-US" sz="2000" b="1" dirty="0"/>
              <a:t>Graphics Double Data Rate</a:t>
            </a:r>
            <a:r>
              <a:rPr lang="en-US" sz="2000" dirty="0"/>
              <a:t>. As the name implies, it's a specialized type of DDR memory designed for graphics cards (GPUs).</a:t>
            </a:r>
          </a:p>
        </p:txBody>
      </p:sp>
    </p:spTree>
    <p:extLst>
      <p:ext uri="{BB962C8B-B14F-4D97-AF65-F5344CB8AC3E}">
        <p14:creationId xmlns:p14="http://schemas.microsoft.com/office/powerpoint/2010/main" val="18530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gddr6 memory on nvidia rtx 6000 ada pcb">
            <a:extLst>
              <a:ext uri="{FF2B5EF4-FFF2-40B4-BE49-F238E27FC236}">
                <a16:creationId xmlns:a16="http://schemas.microsoft.com/office/drawing/2014/main" id="{9D1B7E8A-45C3-43FE-0495-6646C2C7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1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hbm memory on nvidia a800 pcb">
            <a:extLst>
              <a:ext uri="{FF2B5EF4-FFF2-40B4-BE49-F238E27FC236}">
                <a16:creationId xmlns:a16="http://schemas.microsoft.com/office/drawing/2014/main" id="{56344CF6-16E3-3650-8759-5114667C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99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55FE5D-6DF6-284F-22FE-40AA307E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99" y="3150990"/>
            <a:ext cx="7772400" cy="344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B1A58-BEA0-229E-9B33-699E49ECBE5F}"/>
              </a:ext>
            </a:extLst>
          </p:cNvPr>
          <p:cNvSpPr txBox="1"/>
          <p:nvPr/>
        </p:nvSpPr>
        <p:spPr>
          <a:xfrm>
            <a:off x="1062681" y="0"/>
            <a:ext cx="955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HBM</a:t>
            </a:r>
            <a:r>
              <a:rPr lang="en-US" dirty="0"/>
              <a:t>: HBM stands for </a:t>
            </a:r>
            <a:r>
              <a:rPr lang="en-US" b="1" dirty="0"/>
              <a:t>High Bandwidth Memory, </a:t>
            </a:r>
            <a:r>
              <a:rPr lang="en-US" dirty="0"/>
              <a:t>typically used in high-performance applications like supercomputers and high-end graphics cards where data speed is crucial. 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7DC0725-2EEF-B7DE-D2AD-DBA4C5CB4B45}"/>
              </a:ext>
            </a:extLst>
          </p:cNvPr>
          <p:cNvSpPr/>
          <p:nvPr/>
        </p:nvSpPr>
        <p:spPr>
          <a:xfrm>
            <a:off x="4374292" y="6079524"/>
            <a:ext cx="5451407" cy="414531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5D78DC3-A5F7-DD2C-4271-8E54BF05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2" y="434516"/>
            <a:ext cx="10723678" cy="6331892"/>
          </a:xfrm>
          <a:prstGeom prst="rect">
            <a:avLst/>
          </a:prstGeom>
        </p:spPr>
      </p:pic>
      <p:pic>
        <p:nvPicPr>
          <p:cNvPr id="1026" name="Picture 2" descr="The Blackwell B200 GPU.">
            <a:extLst>
              <a:ext uri="{FF2B5EF4-FFF2-40B4-BE49-F238E27FC236}">
                <a16:creationId xmlns:a16="http://schemas.microsoft.com/office/drawing/2014/main" id="{18F7E8CF-A49B-2C21-3E22-643879F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471" y="29925"/>
            <a:ext cx="651774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-up of a computer&#10;&#10;Description automatically generated">
            <a:extLst>
              <a:ext uri="{FF2B5EF4-FFF2-40B4-BE49-F238E27FC236}">
                <a16:creationId xmlns:a16="http://schemas.microsoft.com/office/drawing/2014/main" id="{CE935A32-9D0E-52C4-7D39-DEBEF028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03" y="6363"/>
            <a:ext cx="454875" cy="440879"/>
          </a:xfrm>
          <a:prstGeom prst="rect">
            <a:avLst/>
          </a:prstGeom>
        </p:spPr>
      </p:pic>
      <p:pic>
        <p:nvPicPr>
          <p:cNvPr id="1030" name="Picture 6" descr="H100 Tensor Core GPU | NVIDIA">
            <a:extLst>
              <a:ext uri="{FF2B5EF4-FFF2-40B4-BE49-F238E27FC236}">
                <a16:creationId xmlns:a16="http://schemas.microsoft.com/office/drawing/2014/main" id="{36C3DC82-246E-6EF2-F9B6-27BF7C4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97" y="28322"/>
            <a:ext cx="815528" cy="4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VIDIA A100 GPU Benchmarks for Deep Learning">
            <a:extLst>
              <a:ext uri="{FF2B5EF4-FFF2-40B4-BE49-F238E27FC236}">
                <a16:creationId xmlns:a16="http://schemas.microsoft.com/office/drawing/2014/main" id="{126EF340-D3E7-A5FF-DDCB-D1DE2836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57606" y="9291"/>
            <a:ext cx="791560" cy="45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VIDIA GB200 Grace Blackwell Superchip">
            <a:extLst>
              <a:ext uri="{FF2B5EF4-FFF2-40B4-BE49-F238E27FC236}">
                <a16:creationId xmlns:a16="http://schemas.microsoft.com/office/drawing/2014/main" id="{C4F70C37-8870-E497-9483-ABC62D53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527" y="29925"/>
            <a:ext cx="772473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VIDIA B100 “Blackwell” with TSMC 3nm process: More performance and  efficiency for AI and HPC | igor´sLAB">
            <a:extLst>
              <a:ext uri="{FF2B5EF4-FFF2-40B4-BE49-F238E27FC236}">
                <a16:creationId xmlns:a16="http://schemas.microsoft.com/office/drawing/2014/main" id="{B42029F8-4B5C-014E-C1A8-E70FFA9E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4" y="0"/>
            <a:ext cx="807419" cy="4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DF7608-16EB-ACB0-E65C-D2A290A04353}"/>
              </a:ext>
            </a:extLst>
          </p:cNvPr>
          <p:cNvSpPr txBox="1"/>
          <p:nvPr/>
        </p:nvSpPr>
        <p:spPr>
          <a:xfrm>
            <a:off x="11419527" y="568411"/>
            <a:ext cx="66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GB200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735D-0A69-00CF-6EA3-6A8F7403BBA5}"/>
              </a:ext>
            </a:extLst>
          </p:cNvPr>
          <p:cNvSpPr txBox="1"/>
          <p:nvPr/>
        </p:nvSpPr>
        <p:spPr>
          <a:xfrm>
            <a:off x="9562087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9C52A-965D-798F-AA38-C3DCDA4151BF}"/>
              </a:ext>
            </a:extLst>
          </p:cNvPr>
          <p:cNvSpPr txBox="1"/>
          <p:nvPr/>
        </p:nvSpPr>
        <p:spPr>
          <a:xfrm>
            <a:off x="10561612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84DC1-7564-C559-7435-B2F9F1068B59}"/>
              </a:ext>
            </a:extLst>
          </p:cNvPr>
          <p:cNvSpPr txBox="1"/>
          <p:nvPr/>
        </p:nvSpPr>
        <p:spPr>
          <a:xfrm>
            <a:off x="10875931" y="3449821"/>
            <a:ext cx="132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Disk/SSD?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A7F7-4886-D76B-8FC4-9A84B719A0C5}"/>
              </a:ext>
            </a:extLst>
          </p:cNvPr>
          <p:cNvSpPr txBox="1"/>
          <p:nvPr/>
        </p:nvSpPr>
        <p:spPr>
          <a:xfrm>
            <a:off x="109364" y="-1375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Accelerators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87B9BF-B235-694B-07C3-3D5BBC4F8EE6}"/>
              </a:ext>
            </a:extLst>
          </p:cNvPr>
          <p:cNvSpPr/>
          <p:nvPr/>
        </p:nvSpPr>
        <p:spPr>
          <a:xfrm>
            <a:off x="8084276" y="5263146"/>
            <a:ext cx="3182814" cy="1074694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6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hip&#10;&#10;Description automatically generated">
            <a:extLst>
              <a:ext uri="{FF2B5EF4-FFF2-40B4-BE49-F238E27FC236}">
                <a16:creationId xmlns:a16="http://schemas.microsoft.com/office/drawing/2014/main" id="{DED2DC1C-6889-72EB-18FC-2D877CAD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75" y="501940"/>
            <a:ext cx="5836851" cy="5854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98AFA5-E1C6-8635-465B-5F81549BFB8B}"/>
              </a:ext>
            </a:extLst>
          </p:cNvPr>
          <p:cNvSpPr/>
          <p:nvPr/>
        </p:nvSpPr>
        <p:spPr>
          <a:xfrm>
            <a:off x="3422822" y="3076832"/>
            <a:ext cx="2421924" cy="3076834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4B795-DA1F-4872-1045-C949E1387693}"/>
              </a:ext>
            </a:extLst>
          </p:cNvPr>
          <p:cNvSpPr/>
          <p:nvPr/>
        </p:nvSpPr>
        <p:spPr>
          <a:xfrm>
            <a:off x="6487297" y="5053914"/>
            <a:ext cx="2335427" cy="96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0386A-314A-6461-B178-C9F5AA17A7BD}"/>
              </a:ext>
            </a:extLst>
          </p:cNvPr>
          <p:cNvSpPr txBox="1"/>
          <p:nvPr/>
        </p:nvSpPr>
        <p:spPr>
          <a:xfrm>
            <a:off x="109364" y="-137538"/>
            <a:ext cx="858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 – as an add-on</a:t>
            </a:r>
          </a:p>
        </p:txBody>
      </p:sp>
    </p:spTree>
    <p:extLst>
      <p:ext uri="{BB962C8B-B14F-4D97-AF65-F5344CB8AC3E}">
        <p14:creationId xmlns:p14="http://schemas.microsoft.com/office/powerpoint/2010/main" val="21515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07CFF-755F-647C-A7B9-6D373AC1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45" y="388889"/>
            <a:ext cx="4813738" cy="5486387"/>
          </a:xfrm>
          <a:prstGeom prst="rect">
            <a:avLst/>
          </a:prstGeom>
        </p:spPr>
      </p:pic>
      <p:pic>
        <p:nvPicPr>
          <p:cNvPr id="7" name="图片 12" descr="图形用户界面, 图表&#10;&#10;描述已自动生成">
            <a:extLst>
              <a:ext uri="{FF2B5EF4-FFF2-40B4-BE49-F238E27FC236}">
                <a16:creationId xmlns:a16="http://schemas.microsoft.com/office/drawing/2014/main" id="{0297FA82-0DDB-8CBB-34AF-E288A60541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2595628"/>
            <a:ext cx="879073" cy="833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C7550-D5CC-3B81-040D-113968601294}"/>
              </a:ext>
            </a:extLst>
          </p:cNvPr>
          <p:cNvSpPr txBox="1"/>
          <p:nvPr/>
        </p:nvSpPr>
        <p:spPr>
          <a:xfrm>
            <a:off x="9701049" y="2413337"/>
            <a:ext cx="1975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60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F5E32-AF35-5D0F-2070-64356AECD6D4}"/>
              </a:ext>
            </a:extLst>
          </p:cNvPr>
          <p:cNvCxnSpPr/>
          <p:nvPr/>
        </p:nvCxnSpPr>
        <p:spPr>
          <a:xfrm>
            <a:off x="2375338" y="2968307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2055B8-2A23-8623-102D-22DE308B2D1C}"/>
              </a:ext>
            </a:extLst>
          </p:cNvPr>
          <p:cNvCxnSpPr/>
          <p:nvPr/>
        </p:nvCxnSpPr>
        <p:spPr>
          <a:xfrm>
            <a:off x="8539655" y="2921168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147E96-403B-85E8-298B-493B1D2C9134}"/>
              </a:ext>
            </a:extLst>
          </p:cNvPr>
          <p:cNvSpPr txBox="1"/>
          <p:nvPr/>
        </p:nvSpPr>
        <p:spPr>
          <a:xfrm>
            <a:off x="861849" y="3429000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28x28 =784 px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420FE-F9A9-AEED-C6CF-33447F80F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363" y="4374312"/>
            <a:ext cx="7404616" cy="20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components&#10;&#10;Description automatically generated">
            <a:extLst>
              <a:ext uri="{FF2B5EF4-FFF2-40B4-BE49-F238E27FC236}">
                <a16:creationId xmlns:a16="http://schemas.microsoft.com/office/drawing/2014/main" id="{BDD594D4-6847-DF09-2E38-702049F2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78" y="1443953"/>
            <a:ext cx="5732642" cy="3970094"/>
          </a:xfrm>
          <a:prstGeom prst="rect">
            <a:avLst/>
          </a:prstGeom>
        </p:spPr>
      </p:pic>
      <p:pic>
        <p:nvPicPr>
          <p:cNvPr id="4102" name="Picture 6" descr="Necessary 5 Components to Consider While Buying a PC">
            <a:extLst>
              <a:ext uri="{FF2B5EF4-FFF2-40B4-BE49-F238E27FC236}">
                <a16:creationId xmlns:a16="http://schemas.microsoft.com/office/drawing/2014/main" id="{807DD3B5-4EAF-A00E-62D0-6051B880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4" y="1443953"/>
            <a:ext cx="4798529" cy="37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8D3D0B-6131-1959-0A94-06D8613EBC81}"/>
              </a:ext>
            </a:extLst>
          </p:cNvPr>
          <p:cNvSpPr/>
          <p:nvPr/>
        </p:nvSpPr>
        <p:spPr>
          <a:xfrm>
            <a:off x="2366967" y="4053016"/>
            <a:ext cx="1729946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A943AC-DBDC-D364-FF93-F16BFCF12BD6}"/>
              </a:ext>
            </a:extLst>
          </p:cNvPr>
          <p:cNvSpPr/>
          <p:nvPr/>
        </p:nvSpPr>
        <p:spPr>
          <a:xfrm>
            <a:off x="7525264" y="4666463"/>
            <a:ext cx="678561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1F7BC1-DFE8-81D5-619E-504C01A7B427}"/>
              </a:ext>
            </a:extLst>
          </p:cNvPr>
          <p:cNvSpPr/>
          <p:nvPr/>
        </p:nvSpPr>
        <p:spPr>
          <a:xfrm>
            <a:off x="4109174" y="3904312"/>
            <a:ext cx="1764957" cy="1220988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4C598B-68EE-B114-F890-56CBF5284773}"/>
              </a:ext>
            </a:extLst>
          </p:cNvPr>
          <p:cNvSpPr/>
          <p:nvPr/>
        </p:nvSpPr>
        <p:spPr>
          <a:xfrm>
            <a:off x="6095999" y="3936073"/>
            <a:ext cx="2195385" cy="707017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0492C0-B5E3-CC8F-80CE-F946E2FE13E1}"/>
              </a:ext>
            </a:extLst>
          </p:cNvPr>
          <p:cNvSpPr/>
          <p:nvPr/>
        </p:nvSpPr>
        <p:spPr>
          <a:xfrm>
            <a:off x="2033966" y="1118286"/>
            <a:ext cx="1729946" cy="1124465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4EB0DC-86FD-BD10-5470-3C7F1FCCB598}"/>
              </a:ext>
            </a:extLst>
          </p:cNvPr>
          <p:cNvSpPr/>
          <p:nvPr/>
        </p:nvSpPr>
        <p:spPr>
          <a:xfrm>
            <a:off x="9983248" y="3849129"/>
            <a:ext cx="2036272" cy="1377779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971E02-B3EF-A187-49DC-3923E992DB15}"/>
              </a:ext>
            </a:extLst>
          </p:cNvPr>
          <p:cNvSpPr/>
          <p:nvPr/>
        </p:nvSpPr>
        <p:spPr>
          <a:xfrm>
            <a:off x="4153119" y="2130647"/>
            <a:ext cx="1729946" cy="1124465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9983B6-BBB3-D985-33C3-D9C13542D7BB}"/>
              </a:ext>
            </a:extLst>
          </p:cNvPr>
          <p:cNvSpPr/>
          <p:nvPr/>
        </p:nvSpPr>
        <p:spPr>
          <a:xfrm>
            <a:off x="9144000" y="2537525"/>
            <a:ext cx="1235676" cy="1398548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071275-06A0-8D84-1E93-D679510C714F}"/>
              </a:ext>
            </a:extLst>
          </p:cNvPr>
          <p:cNvSpPr/>
          <p:nvPr/>
        </p:nvSpPr>
        <p:spPr>
          <a:xfrm>
            <a:off x="6194149" y="4714773"/>
            <a:ext cx="1235676" cy="821054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0B7FB-71C1-FD18-3992-4B85CB9F3A71}"/>
              </a:ext>
            </a:extLst>
          </p:cNvPr>
          <p:cNvSpPr txBox="1"/>
          <p:nvPr/>
        </p:nvSpPr>
        <p:spPr>
          <a:xfrm>
            <a:off x="202531" y="84365"/>
            <a:ext cx="11816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Computing System: Processor – RAM -- Disk</a:t>
            </a:r>
          </a:p>
        </p:txBody>
      </p:sp>
    </p:spTree>
    <p:extLst>
      <p:ext uri="{BB962C8B-B14F-4D97-AF65-F5344CB8AC3E}">
        <p14:creationId xmlns:p14="http://schemas.microsoft.com/office/powerpoint/2010/main" val="1909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A707D542-F0AF-C728-CDFA-11449183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2" y="841129"/>
            <a:ext cx="7225973" cy="252760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1460BD-4661-9180-39B1-9601B3E4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440" y="937664"/>
            <a:ext cx="2851009" cy="2203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/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/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C95B0F-6BF3-8B39-F0CE-DF6EBA648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88" y="3429000"/>
            <a:ext cx="7203527" cy="2527603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789FC379-17FE-2F53-85BA-83268AA0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264" y="3717284"/>
            <a:ext cx="4318448" cy="21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/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/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blipFill>
                <a:blip r:embed="rId1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293E83E-F2A9-1BCC-A345-3D75CBBDEF21}"/>
              </a:ext>
            </a:extLst>
          </p:cNvPr>
          <p:cNvSpPr txBox="1"/>
          <p:nvPr/>
        </p:nvSpPr>
        <p:spPr>
          <a:xfrm>
            <a:off x="294288" y="123245"/>
            <a:ext cx="176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Feed Foward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18DF5868-90CA-5DE7-2682-FEA859E036F7}"/>
              </a:ext>
            </a:extLst>
          </p:cNvPr>
          <p:cNvSpPr/>
          <p:nvPr/>
        </p:nvSpPr>
        <p:spPr>
          <a:xfrm>
            <a:off x="2224216" y="4300151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FB5B6E70-6438-6DD8-B405-0CB5052AA7BA}"/>
              </a:ext>
            </a:extLst>
          </p:cNvPr>
          <p:cNvSpPr/>
          <p:nvPr/>
        </p:nvSpPr>
        <p:spPr>
          <a:xfrm>
            <a:off x="727911" y="4300150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BDA73F01-65CC-F474-3B39-8D111235F66D}"/>
              </a:ext>
            </a:extLst>
          </p:cNvPr>
          <p:cNvSpPr/>
          <p:nvPr/>
        </p:nvSpPr>
        <p:spPr>
          <a:xfrm>
            <a:off x="5577016" y="3960337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7B1889BA-0261-EA97-3135-A09F620A5EA0}"/>
              </a:ext>
            </a:extLst>
          </p:cNvPr>
          <p:cNvSpPr/>
          <p:nvPr/>
        </p:nvSpPr>
        <p:spPr>
          <a:xfrm>
            <a:off x="6741528" y="3960336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19923-8C76-F2E9-189A-9C54AAC7B4D7}"/>
              </a:ext>
            </a:extLst>
          </p:cNvPr>
          <p:cNvSpPr txBox="1"/>
          <p:nvPr/>
        </p:nvSpPr>
        <p:spPr>
          <a:xfrm>
            <a:off x="1177796" y="6427643"/>
            <a:ext cx="10841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 784 x 128 + 128 x 64  + 64x 10  + 128 + 64 + 10 = </a:t>
            </a:r>
            <a:r>
              <a:rPr lang="en-US" sz="2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109,386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2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D6267-E873-C311-03A3-698B3437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4" y="81870"/>
            <a:ext cx="5331878" cy="6406798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9CC181D-1D99-A418-65ED-F63ACE13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37" y="401124"/>
            <a:ext cx="5922187" cy="288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5ECA-12EF-7EE5-B506-4DEB7249EDE4}"/>
              </a:ext>
            </a:extLst>
          </p:cNvPr>
          <p:cNvSpPr txBox="1"/>
          <p:nvPr/>
        </p:nvSpPr>
        <p:spPr>
          <a:xfrm>
            <a:off x="219121" y="150013"/>
            <a:ext cx="289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Transformer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DE71E-6554-87E2-4170-EB030E95AC08}"/>
              </a:ext>
            </a:extLst>
          </p:cNvPr>
          <p:cNvSpPr txBox="1"/>
          <p:nvPr/>
        </p:nvSpPr>
        <p:spPr>
          <a:xfrm>
            <a:off x="1482810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0FFAE-CED5-3DA3-6357-B232516F34FD}"/>
              </a:ext>
            </a:extLst>
          </p:cNvPr>
          <p:cNvSpPr txBox="1"/>
          <p:nvPr/>
        </p:nvSpPr>
        <p:spPr>
          <a:xfrm>
            <a:off x="3113903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Decoder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9AD5C9-17ED-037B-52ED-8398910F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9" y="3428999"/>
            <a:ext cx="4612189" cy="34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EB561-4B12-C9FD-26B9-0C1D5F3FD766}"/>
              </a:ext>
            </a:extLst>
          </p:cNvPr>
          <p:cNvSpPr txBox="1"/>
          <p:nvPr/>
        </p:nvSpPr>
        <p:spPr>
          <a:xfrm>
            <a:off x="219121" y="587488"/>
            <a:ext cx="21410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13b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70b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gpt-3 175b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11E7B81-401B-D754-2048-4B9693F85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90" y="811279"/>
            <a:ext cx="9408391" cy="2617721"/>
          </a:xfrm>
          <a:prstGeom prst="rect">
            <a:avLst/>
          </a:prstGeom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56344F38-DF1A-63B8-CC97-109046899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25" y="3490946"/>
            <a:ext cx="4223188" cy="30779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A78D0-52A9-7D24-8615-F92E50F15CB8}"/>
              </a:ext>
            </a:extLst>
          </p:cNvPr>
          <p:cNvSpPr txBox="1"/>
          <p:nvPr/>
        </p:nvSpPr>
        <p:spPr>
          <a:xfrm>
            <a:off x="9017345" y="3429000"/>
            <a:ext cx="60980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[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1.26511553e-11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3.34848538e-11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2.27058594e-09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7.83632743e-07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1.64589414e-12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1.47751115e-13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2.11127085e-19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b="1" kern="100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9.99999166e-01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1.92158459e-11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1.27989965e-08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Courier New" panose="02070309020205020404" pitchFamily="49" charset="0"/>
                <a:ea typeface="DengXian" panose="02010600030101010101" pitchFamily="2" charset="-122"/>
              </a:rPr>
              <a:t>]</a:t>
            </a:r>
            <a:r>
              <a:rPr lang="en-CN" sz="1600" dirty="0">
                <a:effectLst/>
              </a:rPr>
              <a:t> </a:t>
            </a:r>
            <a:endParaRPr lang="en-CN" sz="1600" dirty="0"/>
          </a:p>
        </p:txBody>
      </p:sp>
      <p:pic>
        <p:nvPicPr>
          <p:cNvPr id="6" name="图片 14" descr="图片包含 图表&#10;&#10;描述已自动生成">
            <a:extLst>
              <a:ext uri="{FF2B5EF4-FFF2-40B4-BE49-F238E27FC236}">
                <a16:creationId xmlns:a16="http://schemas.microsoft.com/office/drawing/2014/main" id="{7A1B57B4-807B-AEA6-F214-81A4B6806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13" y="4391551"/>
            <a:ext cx="1009282" cy="907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3E6FE7F-595C-83CD-DD8F-708993E0B6A1}"/>
              </a:ext>
            </a:extLst>
          </p:cNvPr>
          <p:cNvSpPr/>
          <p:nvPr/>
        </p:nvSpPr>
        <p:spPr>
          <a:xfrm>
            <a:off x="8043031" y="4737998"/>
            <a:ext cx="691978" cy="10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25DF7-7F07-3D8C-9622-B3113CAD1A27}"/>
              </a:ext>
            </a:extLst>
          </p:cNvPr>
          <p:cNvSpPr txBox="1"/>
          <p:nvPr/>
        </p:nvSpPr>
        <p:spPr>
          <a:xfrm>
            <a:off x="306644" y="69128"/>
            <a:ext cx="367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Training &amp; Prediction</a:t>
            </a:r>
          </a:p>
        </p:txBody>
      </p:sp>
    </p:spTree>
    <p:extLst>
      <p:ext uri="{BB962C8B-B14F-4D97-AF65-F5344CB8AC3E}">
        <p14:creationId xmlns:p14="http://schemas.microsoft.com/office/powerpoint/2010/main" val="3029195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parts on a black background&#10;&#10;Description automatically generated">
            <a:extLst>
              <a:ext uri="{FF2B5EF4-FFF2-40B4-BE49-F238E27FC236}">
                <a16:creationId xmlns:a16="http://schemas.microsoft.com/office/drawing/2014/main" id="{1FE5DFAC-5E1A-61E2-6107-55DBA251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88200"/>
            <a:ext cx="10651526" cy="5865921"/>
          </a:xfrm>
          <a:prstGeom prst="rect">
            <a:avLst/>
          </a:prstGeom>
        </p:spPr>
      </p:pic>
      <p:pic>
        <p:nvPicPr>
          <p:cNvPr id="7" name="Picture 6" descr="A close-up of a computer software&#10;&#10;Description automatically generated">
            <a:extLst>
              <a:ext uri="{FF2B5EF4-FFF2-40B4-BE49-F238E27FC236}">
                <a16:creationId xmlns:a16="http://schemas.microsoft.com/office/drawing/2014/main" id="{40E75936-6882-932A-A47A-93BBAB5D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99" y="765760"/>
            <a:ext cx="8205825" cy="5188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53BD0-A814-D394-F225-EEE1DCD12367}"/>
              </a:ext>
            </a:extLst>
          </p:cNvPr>
          <p:cNvSpPr txBox="1"/>
          <p:nvPr/>
        </p:nvSpPr>
        <p:spPr>
          <a:xfrm>
            <a:off x="7038007" y="5844482"/>
            <a:ext cx="295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DGX B200 vs DGX H100:</a:t>
            </a:r>
          </a:p>
          <a:p>
            <a:pPr marL="285750" indent="-285750">
              <a:buFontTx/>
              <a:buChar char="-"/>
            </a:pPr>
            <a:r>
              <a:rPr lang="en-US" dirty="0"/>
              <a:t>3X in training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15X in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CDEB6-F4BE-8834-2E59-6522D9DA0BD2}"/>
              </a:ext>
            </a:extLst>
          </p:cNvPr>
          <p:cNvSpPr txBox="1"/>
          <p:nvPr/>
        </p:nvSpPr>
        <p:spPr>
          <a:xfrm>
            <a:off x="298376" y="5998371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Complete DC infra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8B7FB2-9834-5C79-68D1-A9432419D7BE}"/>
              </a:ext>
            </a:extLst>
          </p:cNvPr>
          <p:cNvSpPr/>
          <p:nvPr/>
        </p:nvSpPr>
        <p:spPr>
          <a:xfrm>
            <a:off x="593124" y="4337222"/>
            <a:ext cx="3094675" cy="321275"/>
          </a:xfrm>
          <a:prstGeom prst="round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F4C67EF-1994-03E5-D26A-FED3C40F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462" y="234963"/>
            <a:ext cx="5589124" cy="6130570"/>
          </a:xfrm>
          <a:prstGeom prst="rect">
            <a:avLst/>
          </a:prstGeom>
        </p:spPr>
      </p:pic>
      <p:pic>
        <p:nvPicPr>
          <p:cNvPr id="5" name="Picture 4" descr="A graph of green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37E139E-BE5E-67F6-A240-C4630094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42" y="1243415"/>
            <a:ext cx="6696080" cy="3452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3B540-463E-0FAC-3D01-2397B5B18E7A}"/>
              </a:ext>
            </a:extLst>
          </p:cNvPr>
          <p:cNvSpPr txBox="1"/>
          <p:nvPr/>
        </p:nvSpPr>
        <p:spPr>
          <a:xfrm>
            <a:off x="1224471" y="5269654"/>
            <a:ext cx="432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 is about 7 X of H100 in inference, which makes it about 77 X of A100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FC7D92-1912-FA73-AAEF-5124CAB59246}"/>
              </a:ext>
            </a:extLst>
          </p:cNvPr>
          <p:cNvSpPr/>
          <p:nvPr/>
        </p:nvSpPr>
        <p:spPr>
          <a:xfrm>
            <a:off x="11138586" y="234963"/>
            <a:ext cx="485855" cy="521436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84-DAB1-677B-1398-4EE22A31FF1B}"/>
              </a:ext>
            </a:extLst>
          </p:cNvPr>
          <p:cNvSpPr txBox="1"/>
          <p:nvPr/>
        </p:nvSpPr>
        <p:spPr>
          <a:xfrm>
            <a:off x="11624441" y="234963"/>
            <a:ext cx="71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77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568F-81D9-CEB3-DF68-CC829155DB68}"/>
              </a:ext>
            </a:extLst>
          </p:cNvPr>
          <p:cNvSpPr txBox="1"/>
          <p:nvPr/>
        </p:nvSpPr>
        <p:spPr>
          <a:xfrm>
            <a:off x="10142894" y="777030"/>
            <a:ext cx="96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55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B45A0-3E2E-CC87-3DB2-979AC820EE32}"/>
              </a:ext>
            </a:extLst>
          </p:cNvPr>
          <p:cNvSpPr txBox="1"/>
          <p:nvPr/>
        </p:nvSpPr>
        <p:spPr>
          <a:xfrm>
            <a:off x="11101373" y="5592819"/>
            <a:ext cx="88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B200</a:t>
            </a:r>
          </a:p>
          <a:p>
            <a:r>
              <a:rPr lang="en-US" dirty="0"/>
              <a:t>2024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34DEC3B5-DABA-4E5B-0386-CABEDDFEC3F6}"/>
              </a:ext>
            </a:extLst>
          </p:cNvPr>
          <p:cNvSpPr/>
          <p:nvPr/>
        </p:nvSpPr>
        <p:spPr>
          <a:xfrm>
            <a:off x="7166919" y="333632"/>
            <a:ext cx="654908" cy="44339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7400-5AB8-C48A-6430-846E1A5B83DA}"/>
              </a:ext>
            </a:extLst>
          </p:cNvPr>
          <p:cNvSpPr txBox="1"/>
          <p:nvPr/>
        </p:nvSpPr>
        <p:spPr>
          <a:xfrm>
            <a:off x="7071278" y="825556"/>
            <a:ext cx="254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# w &amp;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  <p:bldP spid="14" grpId="0"/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72A5F30-F070-1CE4-9BE4-BB610700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" y="821500"/>
            <a:ext cx="7853342" cy="45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AC068-1E87-4F78-446E-2D819E4020AD}"/>
              </a:ext>
            </a:extLst>
          </p:cNvPr>
          <p:cNvSpPr txBox="1"/>
          <p:nvPr/>
        </p:nvSpPr>
        <p:spPr>
          <a:xfrm>
            <a:off x="2026508" y="5713334"/>
            <a:ext cx="528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PCIe4: 2 GB/s/lane</a:t>
            </a:r>
          </a:p>
          <a:p>
            <a:r>
              <a:rPr lang="en-US" dirty="0"/>
              <a:t>PCIe5: 3.94 GB/s/lane, 16 lane -&gt; 63 GB/s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C5F2E-918B-644F-1E6F-C4C77E2C520F}"/>
              </a:ext>
            </a:extLst>
          </p:cNvPr>
          <p:cNvSpPr txBox="1"/>
          <p:nvPr/>
        </p:nvSpPr>
        <p:spPr>
          <a:xfrm>
            <a:off x="8347610" y="821500"/>
            <a:ext cx="33542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With computation shifting from the CPU to faster GPUs for AI, ML and HPC applications, IO into and out of the GPU can become the primary </a:t>
            </a:r>
            <a:r>
              <a:rPr lang="en-US" sz="1800" b="1" dirty="0">
                <a:solidFill>
                  <a:srgbClr val="C00000"/>
                </a:solidFill>
                <a:latin typeface="HelveticaNeue" panose="02000503000000020004" pitchFamily="2" charset="0"/>
              </a:rPr>
              <a:t>bottleneck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 to the overall application performance.</a:t>
            </a:r>
          </a:p>
          <a:p>
            <a:endParaRPr lang="en-US" dirty="0">
              <a:solidFill>
                <a:srgbClr val="141414"/>
              </a:solidFill>
              <a:latin typeface="HelveticaNeue" panose="02000503000000020004" pitchFamily="2" charset="0"/>
            </a:endParaRPr>
          </a:p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NVIDIA created Magnum IO </a:t>
            </a:r>
            <a:r>
              <a:rPr lang="en-US" sz="1800" b="1" dirty="0" err="1">
                <a:solidFill>
                  <a:schemeClr val="accent6"/>
                </a:solidFill>
                <a:latin typeface="HelveticaNeue" panose="02000503000000020004" pitchFamily="2" charset="0"/>
              </a:rPr>
              <a:t>GPUDirect</a:t>
            </a:r>
            <a:r>
              <a:rPr lang="en-US" sz="1800" b="1" dirty="0">
                <a:solidFill>
                  <a:schemeClr val="accent6"/>
                </a:solidFill>
                <a:latin typeface="HelveticaNeue" panose="02000503000000020004" pitchFamily="2" charset="0"/>
              </a:rPr>
              <a:t> Storage (GDS) 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to streamline data movement between storage and GPU memory and remove performance bottlenecks in the platform, like being forced to store and forward data through a buffer in CPU memory.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CCD83-6102-E7A5-7254-9DB996349DB6}"/>
              </a:ext>
            </a:extLst>
          </p:cNvPr>
          <p:cNvSpPr txBox="1"/>
          <p:nvPr/>
        </p:nvSpPr>
        <p:spPr>
          <a:xfrm>
            <a:off x="403655" y="113614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GPUDirect</a:t>
            </a:r>
            <a:r>
              <a:rPr lang="en-US" sz="4400" b="1" dirty="0"/>
              <a:t> Storage (GDS)</a:t>
            </a:r>
          </a:p>
        </p:txBody>
      </p:sp>
    </p:spTree>
    <p:extLst>
      <p:ext uri="{BB962C8B-B14F-4D97-AF65-F5344CB8AC3E}">
        <p14:creationId xmlns:p14="http://schemas.microsoft.com/office/powerpoint/2010/main" val="346504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FAFECBDB-03E2-4B87-9BBF-E86F0188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767"/>
            <a:ext cx="6119744" cy="569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43C5A99C-8C2E-7E3C-6CD6-7E27FCD1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86" y="4799662"/>
            <a:ext cx="1284763" cy="1712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5DF4F-B4C4-E844-21AB-16FB0322A247}"/>
              </a:ext>
            </a:extLst>
          </p:cNvPr>
          <p:cNvSpPr/>
          <p:nvPr/>
        </p:nvSpPr>
        <p:spPr>
          <a:xfrm>
            <a:off x="439755" y="4799662"/>
            <a:ext cx="1631092" cy="2542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DRAM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88A5FF-08CE-0161-50C6-DAE5AA5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41" y="1729946"/>
            <a:ext cx="5892284" cy="31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A35B7-4C65-22F2-C588-018CBA33E7A6}"/>
              </a:ext>
            </a:extLst>
          </p:cNvPr>
          <p:cNvSpPr txBox="1"/>
          <p:nvPr/>
        </p:nvSpPr>
        <p:spPr>
          <a:xfrm>
            <a:off x="5820033" y="5301048"/>
            <a:ext cx="535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storage and </a:t>
            </a:r>
            <a:r>
              <a:rPr lang="en-US" i="1" dirty="0" err="1"/>
              <a:t>gpu</a:t>
            </a:r>
            <a:r>
              <a:rPr lang="en-US" i="1" dirty="0"/>
              <a:t> performance .., 2021, </a:t>
            </a:r>
            <a:r>
              <a:rPr lang="en-US" i="1" dirty="0" err="1"/>
              <a:t>nvidia</a:t>
            </a:r>
            <a:endParaRPr lang="en-US" i="1" dirty="0"/>
          </a:p>
        </p:txBody>
      </p:sp>
      <p:pic>
        <p:nvPicPr>
          <p:cNvPr id="1026" name="Picture 2" descr="Jian's webpage">
            <a:extLst>
              <a:ext uri="{FF2B5EF4-FFF2-40B4-BE49-F238E27FC236}">
                <a16:creationId xmlns:a16="http://schemas.microsoft.com/office/drawing/2014/main" id="{204F9F25-E3E3-883C-4FC6-7A5BBA0B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33" y="555485"/>
            <a:ext cx="90678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4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everal logos of different brands&#10;&#10;Description automatically generated">
            <a:extLst>
              <a:ext uri="{FF2B5EF4-FFF2-40B4-BE49-F238E27FC236}">
                <a16:creationId xmlns:a16="http://schemas.microsoft.com/office/drawing/2014/main" id="{34AA1B6E-FFF8-0107-8E96-9F112EA3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0" y="0"/>
            <a:ext cx="3348853" cy="188137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3EA4E3D-5B81-7CA4-7C96-DB19705C3D19}"/>
              </a:ext>
            </a:extLst>
          </p:cNvPr>
          <p:cNvSpPr/>
          <p:nvPr/>
        </p:nvSpPr>
        <p:spPr>
          <a:xfrm>
            <a:off x="1297459" y="2619631"/>
            <a:ext cx="1507524" cy="1359245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32E1E-7BBA-B78F-042E-8F03A5F1C26E}"/>
              </a:ext>
            </a:extLst>
          </p:cNvPr>
          <p:cNvSpPr txBox="1"/>
          <p:nvPr/>
        </p:nvSpPr>
        <p:spPr>
          <a:xfrm>
            <a:off x="1720679" y="309571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264B37C-C270-1A99-4EE8-6A0F9CBACC41}"/>
              </a:ext>
            </a:extLst>
          </p:cNvPr>
          <p:cNvSpPr/>
          <p:nvPr/>
        </p:nvSpPr>
        <p:spPr>
          <a:xfrm>
            <a:off x="4669298" y="2533135"/>
            <a:ext cx="1841157" cy="1631092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EAFF4-FA0D-3AEA-7A03-09DF7BC7D447}"/>
              </a:ext>
            </a:extLst>
          </p:cNvPr>
          <p:cNvSpPr txBox="1"/>
          <p:nvPr/>
        </p:nvSpPr>
        <p:spPr>
          <a:xfrm>
            <a:off x="5254688" y="310223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HBM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2DE764B0-2309-08B9-8534-C46A2A5BF440}"/>
              </a:ext>
            </a:extLst>
          </p:cNvPr>
          <p:cNvSpPr/>
          <p:nvPr/>
        </p:nvSpPr>
        <p:spPr>
          <a:xfrm>
            <a:off x="8266671" y="1501346"/>
            <a:ext cx="3558746" cy="3601995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39B35-C6B7-ED29-5526-F84F4FA7FAE3}"/>
              </a:ext>
            </a:extLst>
          </p:cNvPr>
          <p:cNvSpPr txBox="1"/>
          <p:nvPr/>
        </p:nvSpPr>
        <p:spPr>
          <a:xfrm>
            <a:off x="9744519" y="316401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3573C-152C-1430-ACFA-E61BD3EE3AEB}"/>
              </a:ext>
            </a:extLst>
          </p:cNvPr>
          <p:cNvSpPr txBox="1"/>
          <p:nvPr/>
        </p:nvSpPr>
        <p:spPr>
          <a:xfrm>
            <a:off x="1087394" y="4456325"/>
            <a:ext cx="221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B200:</a:t>
            </a:r>
          </a:p>
          <a:p>
            <a:r>
              <a:rPr lang="en-US" dirty="0"/>
              <a:t>INT8 9000 TOPS</a:t>
            </a:r>
          </a:p>
          <a:p>
            <a:r>
              <a:rPr lang="en-US" dirty="0"/>
              <a:t>FP32 2200 TFLOPs</a:t>
            </a:r>
          </a:p>
          <a:p>
            <a:r>
              <a:rPr lang="en-US" dirty="0"/>
              <a:t>CUDA Cores: multiples of 16K</a:t>
            </a:r>
          </a:p>
          <a:p>
            <a:r>
              <a:rPr lang="en-US" dirty="0"/>
              <a:t>Tensor cores: A 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18E53-BD03-2987-3C32-1FAE603F02DC}"/>
              </a:ext>
            </a:extLst>
          </p:cNvPr>
          <p:cNvSpPr txBox="1"/>
          <p:nvPr/>
        </p:nvSpPr>
        <p:spPr>
          <a:xfrm>
            <a:off x="4684720" y="4721651"/>
            <a:ext cx="1507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HBM3e:</a:t>
            </a:r>
          </a:p>
          <a:p>
            <a:r>
              <a:rPr lang="en-US" dirty="0"/>
              <a:t>8 TB/s</a:t>
            </a:r>
          </a:p>
          <a:p>
            <a:endParaRPr lang="en-US" dirty="0"/>
          </a:p>
          <a:p>
            <a:r>
              <a:rPr lang="en-US" dirty="0"/>
              <a:t>Memory Bus:</a:t>
            </a:r>
          </a:p>
          <a:p>
            <a:r>
              <a:rPr lang="en-US" dirty="0"/>
              <a:t>2x 4096 Bit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0ABC25C3-C3C7-6610-F90C-1C1FC6E7ED90}"/>
              </a:ext>
            </a:extLst>
          </p:cNvPr>
          <p:cNvSpPr/>
          <p:nvPr/>
        </p:nvSpPr>
        <p:spPr>
          <a:xfrm>
            <a:off x="2828140" y="2842054"/>
            <a:ext cx="1841157" cy="1013254"/>
          </a:xfrm>
          <a:prstGeom prst="leftRightArrow">
            <a:avLst/>
          </a:prstGeom>
          <a:solidFill>
            <a:srgbClr val="00B0F0"/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BD1D5A9D-CCAD-5DAF-7826-D602183E5172}"/>
              </a:ext>
            </a:extLst>
          </p:cNvPr>
          <p:cNvSpPr/>
          <p:nvPr/>
        </p:nvSpPr>
        <p:spPr>
          <a:xfrm>
            <a:off x="6533613" y="2901091"/>
            <a:ext cx="1841157" cy="771612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Micron to Supply HBM to Nvidia H200 GPUs : Shakes Up Market Leader SK Hynix  and Samsung - techovedas">
            <a:extLst>
              <a:ext uri="{FF2B5EF4-FFF2-40B4-BE49-F238E27FC236}">
                <a16:creationId xmlns:a16="http://schemas.microsoft.com/office/drawing/2014/main" id="{C88FF766-5B1E-34E4-C04C-1991D335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643232"/>
            <a:ext cx="2954638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tel, Nvidia and AMD: How To Pick the Right CPU and GPU">
            <a:extLst>
              <a:ext uri="{FF2B5EF4-FFF2-40B4-BE49-F238E27FC236}">
                <a16:creationId xmlns:a16="http://schemas.microsoft.com/office/drawing/2014/main" id="{F7B9ADAB-791D-96F5-8AAB-A684F3C0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" y="723551"/>
            <a:ext cx="2669060" cy="15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D9ED652A-7E5B-9E43-15C4-88F530AE5359}"/>
              </a:ext>
            </a:extLst>
          </p:cNvPr>
          <p:cNvSpPr/>
          <p:nvPr/>
        </p:nvSpPr>
        <p:spPr>
          <a:xfrm>
            <a:off x="7547667" y="3164014"/>
            <a:ext cx="348255" cy="337270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81C5A0-1B0B-B81B-C427-AE26EE0E0A81}"/>
              </a:ext>
            </a:extLst>
          </p:cNvPr>
          <p:cNvSpPr txBox="1"/>
          <p:nvPr/>
        </p:nvSpPr>
        <p:spPr>
          <a:xfrm>
            <a:off x="205597" y="-3627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391371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E682A69-1FE3-0541-CF88-DC569AF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50" y="2144358"/>
            <a:ext cx="4960074" cy="31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23A95-BF26-7B1D-4201-4B047EFCC9A8}"/>
              </a:ext>
            </a:extLst>
          </p:cNvPr>
          <p:cNvSpPr txBox="1"/>
          <p:nvPr/>
        </p:nvSpPr>
        <p:spPr>
          <a:xfrm>
            <a:off x="1514421" y="5273020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 SSD 8020 QD2-16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9DA93-413E-9900-172A-25589731E1BA}"/>
              </a:ext>
            </a:extLst>
          </p:cNvPr>
          <p:cNvSpPr txBox="1"/>
          <p:nvPr/>
        </p:nvSpPr>
        <p:spPr>
          <a:xfrm>
            <a:off x="7582932" y="5273020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ScaleFlux</a:t>
            </a:r>
            <a:r>
              <a:rPr lang="en-US" dirty="0"/>
              <a:t> article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AF691-8541-04BE-7FB1-C9E6D21A1584}"/>
              </a:ext>
            </a:extLst>
          </p:cNvPr>
          <p:cNvSpPr txBox="1"/>
          <p:nvPr/>
        </p:nvSpPr>
        <p:spPr>
          <a:xfrm>
            <a:off x="664176" y="577784"/>
            <a:ext cx="91718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SSD vs Computational Storage</a:t>
            </a:r>
          </a:p>
        </p:txBody>
      </p:sp>
      <p:pic>
        <p:nvPicPr>
          <p:cNvPr id="3" name="Picture 2" descr="A graph of different types of writing&#10;&#10;Description automatically generated with medium confidence">
            <a:extLst>
              <a:ext uri="{FF2B5EF4-FFF2-40B4-BE49-F238E27FC236}">
                <a16:creationId xmlns:a16="http://schemas.microsoft.com/office/drawing/2014/main" id="{806E5115-02A9-C690-B9C4-87A53376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4" y="1383476"/>
            <a:ext cx="6384201" cy="3745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A7AF4-52C0-19F0-9FCA-9AFD00C642C7}"/>
              </a:ext>
            </a:extLst>
          </p:cNvPr>
          <p:cNvSpPr txBox="1"/>
          <p:nvPr/>
        </p:nvSpPr>
        <p:spPr>
          <a:xfrm>
            <a:off x="2803432" y="5703838"/>
            <a:ext cx="329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Kingstone QD16: 1.4 mil IOPS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PNY XLR8 CS3140: </a:t>
            </a:r>
          </a:p>
          <a:p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sRead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 - 7.7GB  </a:t>
            </a:r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sWrite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 – 6.0 GB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BAEF8-2E22-AB8D-8896-FAD647B3A665}"/>
              </a:ext>
            </a:extLst>
          </p:cNvPr>
          <p:cNvSpPr txBox="1"/>
          <p:nvPr/>
        </p:nvSpPr>
        <p:spPr>
          <a:xfrm>
            <a:off x="6093942" y="5703838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CSD 5000 (ASIC): 3.3 mil IOPS</a:t>
            </a:r>
          </a:p>
          <a:p>
            <a:r>
              <a:rPr lang="en-US" dirty="0" err="1">
                <a:solidFill>
                  <a:srgbClr val="FF0000"/>
                </a:solidFill>
              </a:rPr>
              <a:t>sRead</a:t>
            </a:r>
            <a:r>
              <a:rPr lang="en-US" dirty="0">
                <a:solidFill>
                  <a:srgbClr val="FF0000"/>
                </a:solidFill>
              </a:rPr>
              <a:t>: 14GB/s  </a:t>
            </a:r>
            <a:r>
              <a:rPr lang="en-US" dirty="0" err="1">
                <a:solidFill>
                  <a:srgbClr val="FF0000"/>
                </a:solidFill>
              </a:rPr>
              <a:t>sWrite</a:t>
            </a:r>
            <a:r>
              <a:rPr lang="en-US" dirty="0">
                <a:solidFill>
                  <a:srgbClr val="FF0000"/>
                </a:solidFill>
              </a:rPr>
              <a:t>: 11GB/s</a:t>
            </a:r>
          </a:p>
        </p:txBody>
      </p:sp>
    </p:spTree>
    <p:extLst>
      <p:ext uri="{BB962C8B-B14F-4D97-AF65-F5344CB8AC3E}">
        <p14:creationId xmlns:p14="http://schemas.microsoft.com/office/powerpoint/2010/main" val="275899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3D60-8540-6F23-AA5F-FCD4E13B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6"/>
            <a:ext cx="8892746" cy="5958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AA3B9-E767-B340-4B8A-E5D7010938A1}"/>
              </a:ext>
            </a:extLst>
          </p:cNvPr>
          <p:cNvSpPr txBox="1"/>
          <p:nvPr/>
        </p:nvSpPr>
        <p:spPr>
          <a:xfrm>
            <a:off x="8576440" y="85406"/>
            <a:ext cx="34713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moves computing tasks from the CPU to a device closer to storage: Compression/Filtering/Crypto/indexing/searching/ai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improves application performance, infrastructure efficiency, and security and privacy.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reduces latency, bandwidth usage, and energy requirements because there's less need to transmit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3A4BB-EF0C-E299-1E72-58BDBA859D72}"/>
              </a:ext>
            </a:extLst>
          </p:cNvPr>
          <p:cNvSpPr txBox="1"/>
          <p:nvPr/>
        </p:nvSpPr>
        <p:spPr>
          <a:xfrm>
            <a:off x="383059" y="5941597"/>
            <a:ext cx="10503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Established players:</a:t>
            </a:r>
            <a:r>
              <a:rPr lang="en-US" sz="2400" dirty="0"/>
              <a:t> Intel, IBM, Microsoft, Nvidia, Samsung, Arm, NetApp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Emerging players:</a:t>
            </a:r>
            <a:r>
              <a:rPr lang="en-US" sz="2400" dirty="0"/>
              <a:t> </a:t>
            </a:r>
            <a:r>
              <a:rPr lang="en-US" sz="2400" dirty="0" err="1"/>
              <a:t>ScaleFlux</a:t>
            </a:r>
            <a:r>
              <a:rPr lang="en-US" sz="2400" dirty="0"/>
              <a:t>, </a:t>
            </a:r>
            <a:r>
              <a:rPr lang="en-US" sz="2400" dirty="0" err="1"/>
              <a:t>Pliops</a:t>
            </a:r>
            <a:r>
              <a:rPr lang="en-US" sz="2400" dirty="0"/>
              <a:t>, AMD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246DF-5FA6-1132-A889-CF5E7E787543}"/>
              </a:ext>
            </a:extLst>
          </p:cNvPr>
          <p:cNvSpPr txBox="1"/>
          <p:nvPr/>
        </p:nvSpPr>
        <p:spPr>
          <a:xfrm>
            <a:off x="8999837" y="4536995"/>
            <a:ext cx="2803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ScaleFlux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</a:t>
            </a:r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VNext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CSD* using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Arm® Cortex®-R82, 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64-bit Armv8-R AArch64 </a:t>
            </a:r>
            <a:endParaRPr lang="en-US" dirty="0"/>
          </a:p>
        </p:txBody>
      </p:sp>
      <p:pic>
        <p:nvPicPr>
          <p:cNvPr id="3074" name="Picture 2" descr="Cortex-R82 block diagram">
            <a:extLst>
              <a:ext uri="{FF2B5EF4-FFF2-40B4-BE49-F238E27FC236}">
                <a16:creationId xmlns:a16="http://schemas.microsoft.com/office/drawing/2014/main" id="{1D1B16E2-591C-1494-8CA9-3213E67D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83" y="1145103"/>
            <a:ext cx="1676401" cy="19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FD93D5-4A60-2F7C-CFA3-BA6BEDC52AAF}"/>
              </a:ext>
            </a:extLst>
          </p:cNvPr>
          <p:cNvSpPr/>
          <p:nvPr/>
        </p:nvSpPr>
        <p:spPr>
          <a:xfrm>
            <a:off x="6610865" y="2570205"/>
            <a:ext cx="506627" cy="506627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8C14D5A-B34F-3762-EBD5-5B30F402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8" y="1297459"/>
            <a:ext cx="4857706" cy="365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976182-72D9-8704-CCA2-01C25710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39" y="1697854"/>
            <a:ext cx="6188315" cy="36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9B16E-FF68-C43C-CF3A-FCC93E0E19FA}"/>
              </a:ext>
            </a:extLst>
          </p:cNvPr>
          <p:cNvSpPr txBox="1"/>
          <p:nvPr/>
        </p:nvSpPr>
        <p:spPr>
          <a:xfrm>
            <a:off x="6363729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Volatile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Size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1D92B-32A2-13FD-09F3-61ED54613820}"/>
              </a:ext>
            </a:extLst>
          </p:cNvPr>
          <p:cNvSpPr txBox="1"/>
          <p:nvPr/>
        </p:nvSpPr>
        <p:spPr>
          <a:xfrm>
            <a:off x="9849835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Permanent</a:t>
            </a:r>
          </a:p>
          <a:p>
            <a:r>
              <a:rPr lang="en-US" dirty="0"/>
              <a:t>Not as fast</a:t>
            </a:r>
          </a:p>
          <a:p>
            <a:r>
              <a:rPr lang="en-US" dirty="0"/>
              <a:t>Size can be big</a:t>
            </a:r>
          </a:p>
        </p:txBody>
      </p:sp>
    </p:spTree>
    <p:extLst>
      <p:ext uri="{BB962C8B-B14F-4D97-AF65-F5344CB8AC3E}">
        <p14:creationId xmlns:p14="http://schemas.microsoft.com/office/powerpoint/2010/main" val="23333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1B0D2-4B1A-8DB5-6491-D39551DCD656}"/>
              </a:ext>
            </a:extLst>
          </p:cNvPr>
          <p:cNvSpPr txBox="1"/>
          <p:nvPr/>
        </p:nvSpPr>
        <p:spPr>
          <a:xfrm>
            <a:off x="444842" y="148471"/>
            <a:ext cx="11380574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TAM (2024-2030)</a:t>
            </a:r>
          </a:p>
          <a:p>
            <a:pPr rtl="0"/>
            <a:r>
              <a:rPr lang="en-US" b="1" dirty="0">
                <a:effectLst/>
              </a:rPr>
              <a:t>The market for computational storage is expected to see significant growth in the next six years, driven by several key trends: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Increasing Data Volume and Processing Needs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Rise of Cloud Computing and IoT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Focus on Efficiency and Cost Reduction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TAM (Total Addressable Market) Projections</a:t>
            </a:r>
          </a:p>
          <a:p>
            <a:pPr rtl="0"/>
            <a:r>
              <a:rPr lang="en-US" dirty="0">
                <a:effectLst/>
              </a:rPr>
              <a:t>Next Move Strategy Consulting estimates the market size at USD 6.5 billion in 2023, reaching USD 17.82 billion by 2030, with a CAGR of 15.5%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Key Considerations</a:t>
            </a:r>
          </a:p>
          <a:p>
            <a:pPr rtl="0"/>
            <a:r>
              <a:rPr lang="en-US" dirty="0">
                <a:effectLst/>
              </a:rPr>
              <a:t>While the outlook is positive, some factors could impact the growth of computational storage: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Maturity of Technology: Computational storage is a relatively new technology, and it may take some time for it to mature and become widely adopted.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Standardization: The lack of industry standards for computational storage interfaces and protocols could hinder adoption.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Cost and Complexity: Implementing computational storage solutions can be more complex and expensive than traditional storage solutions.</a:t>
            </a:r>
          </a:p>
        </p:txBody>
      </p:sp>
    </p:spTree>
    <p:extLst>
      <p:ext uri="{BB962C8B-B14F-4D97-AF65-F5344CB8AC3E}">
        <p14:creationId xmlns:p14="http://schemas.microsoft.com/office/powerpoint/2010/main" val="2252303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10B1-B03B-39DC-4501-E6D1070D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functions are their products best at?</a:t>
            </a:r>
          </a:p>
          <a:p>
            <a:r>
              <a:rPr lang="en-US" dirty="0"/>
              <a:t>How much do data centers need to customize their SSD or stack to use </a:t>
            </a:r>
            <a:r>
              <a:rPr lang="en-US" dirty="0" err="1"/>
              <a:t>ScaleFlux’s</a:t>
            </a:r>
            <a:r>
              <a:rPr lang="en-US" dirty="0"/>
              <a:t> SFX and CSD tech?</a:t>
            </a:r>
          </a:p>
          <a:p>
            <a:r>
              <a:rPr lang="en-US" dirty="0"/>
              <a:t>Are they certified by Nvidia GPU </a:t>
            </a:r>
            <a:r>
              <a:rPr lang="en-US" dirty="0" err="1"/>
              <a:t>DirectStorage</a:t>
            </a:r>
            <a:r>
              <a:rPr lang="en-US" dirty="0"/>
              <a:t>?</a:t>
            </a:r>
          </a:p>
          <a:p>
            <a:r>
              <a:rPr lang="en-US" dirty="0"/>
              <a:t>Objective benchmark data on R/W performance</a:t>
            </a:r>
          </a:p>
          <a:p>
            <a:r>
              <a:rPr lang="en-US" dirty="0"/>
              <a:t>Customer feedbacks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940DA-2D9B-3B82-F615-BCA5EE9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ScaleFlux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179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CC5-30F6-A369-9D65-58560A2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79" y="2126564"/>
            <a:ext cx="10515600" cy="1982659"/>
          </a:xfrm>
        </p:spPr>
        <p:txBody>
          <a:bodyPr>
            <a:normAutofit/>
          </a:bodyPr>
          <a:lstStyle/>
          <a:p>
            <a:r>
              <a:rPr lang="en-US" i="1" dirty="0"/>
              <a:t>Finally, </a:t>
            </a:r>
            <a:br>
              <a:rPr lang="en-US" i="1" dirty="0"/>
            </a:br>
            <a:r>
              <a:rPr lang="en-US" i="1" dirty="0"/>
              <a:t>the “hard” talk is over.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602932-5F40-64D5-C590-9A06B790B240}"/>
              </a:ext>
            </a:extLst>
          </p:cNvPr>
          <p:cNvSpPr txBox="1">
            <a:spLocks/>
          </p:cNvSpPr>
          <p:nvPr/>
        </p:nvSpPr>
        <p:spPr>
          <a:xfrm>
            <a:off x="4520514" y="4109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1805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EC20-5640-AF1E-83E2-21DE6C7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1128-AF61-AEEB-07A7-128C08BA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https://mcomputers.cz/en/products-and-services/nvidia/accelerators/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https://resources.nvidia.com/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https://www.tutorialspoint.com/cuda/cuda_introduction_to_the_gpu.htm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https://www.kingston.com/en/blog/servers-and-data-centers/5-reasons-for-using-enterprise-ssd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https://blocksandfiles.com/2024/03/13/scaleflux-make-go-faster-computational-storage-soc/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https://developer.nvidia.com/blog/accelerating-io-in-the-modern-data-center-magnum-io-storage-partnerships/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https://www.jotrin.com/technology/details/storage-and-gpu-performance-have-both-grown-exponentially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https://www.techtarget.com/searchstorage/definition/computational-storage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82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sd-vs-hdd-hardware-differences">
            <a:extLst>
              <a:ext uri="{FF2B5EF4-FFF2-40B4-BE49-F238E27FC236}">
                <a16:creationId xmlns:a16="http://schemas.microsoft.com/office/drawing/2014/main" id="{A9B61B86-B7DE-490E-EEBB-F9C419B7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8" y="660736"/>
            <a:ext cx="4941830" cy="28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55EAC-F070-74C2-63CB-E66834D7021C}"/>
              </a:ext>
            </a:extLst>
          </p:cNvPr>
          <p:cNvSpPr txBox="1"/>
          <p:nvPr/>
        </p:nvSpPr>
        <p:spPr>
          <a:xfrm>
            <a:off x="6428955" y="616284"/>
            <a:ext cx="54088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when moving large files, (in 2024)</a:t>
            </a:r>
          </a:p>
          <a:p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HDDs: copy 30 to 150 MB per second (MB/s), while standard SATA SSDs can copy at speeds of 500 MB/s. 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Newer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SSDs can reach speeds of 3,000 to 3,500 MB/s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top-performing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drives can reach speeds of up to 9,000 MB/s ~ 12, 000 MB/s</a:t>
            </a:r>
            <a:r>
              <a:rPr lang="en-US" dirty="0">
                <a:solidFill>
                  <a:srgbClr val="021A0E"/>
                </a:solidFill>
                <a:latin typeface="HelveticaNeue" panose="02000503000000020004" pitchFamily="2" charset="0"/>
              </a:rPr>
              <a:t> 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5B9E6D7-26A1-F319-A7F5-60A7E08FB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98424"/>
              </p:ext>
            </p:extLst>
          </p:nvPr>
        </p:nvGraphicFramePr>
        <p:xfrm>
          <a:off x="1017128" y="4060678"/>
          <a:ext cx="10523226" cy="16459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753871">
                  <a:extLst>
                    <a:ext uri="{9D8B030D-6E8A-4147-A177-3AD203B41FA5}">
                      <a16:colId xmlns:a16="http://schemas.microsoft.com/office/drawing/2014/main" val="305435653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83622061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52873872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550575953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30885340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865810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Cost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Speed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Durability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Highest capacity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Energy efficiency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70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HDD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Cheaper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 more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6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expensive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Faster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 less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6702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7F63E9-F7BF-E9B9-2E12-07AE551522F6}"/>
              </a:ext>
            </a:extLst>
          </p:cNvPr>
          <p:cNvSpPr txBox="1"/>
          <p:nvPr/>
        </p:nvSpPr>
        <p:spPr>
          <a:xfrm>
            <a:off x="4237661" y="5935654"/>
            <a:ext cx="6112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from HDD to SSD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AA706-39C6-3EA8-610C-8E8078A26242}"/>
              </a:ext>
            </a:extLst>
          </p:cNvPr>
          <p:cNvSpPr txBox="1"/>
          <p:nvPr/>
        </p:nvSpPr>
        <p:spPr>
          <a:xfrm>
            <a:off x="914400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91149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PU vs GPU: What's the difference?">
            <a:extLst>
              <a:ext uri="{FF2B5EF4-FFF2-40B4-BE49-F238E27FC236}">
                <a16:creationId xmlns:a16="http://schemas.microsoft.com/office/drawing/2014/main" id="{B6BFD70E-738E-E47F-6631-ECCFBCB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553375"/>
            <a:ext cx="6374773" cy="35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al Processing Unit - CPU">
            <a:extLst>
              <a:ext uri="{FF2B5EF4-FFF2-40B4-BE49-F238E27FC236}">
                <a16:creationId xmlns:a16="http://schemas.microsoft.com/office/drawing/2014/main" id="{B67C68DD-5BA4-A6C0-117B-7A3060EA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4214019"/>
            <a:ext cx="3098723" cy="20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phics Processing Unit - GPU">
            <a:extLst>
              <a:ext uri="{FF2B5EF4-FFF2-40B4-BE49-F238E27FC236}">
                <a16:creationId xmlns:a16="http://schemas.microsoft.com/office/drawing/2014/main" id="{CD29C5C7-D69C-7B29-ABE7-3EDBB97B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06" y="4214019"/>
            <a:ext cx="3134456" cy="20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1D904-7A4E-B638-D7D6-C47118871C4F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Processor</a:t>
            </a:r>
          </a:p>
        </p:txBody>
      </p:sp>
    </p:spTree>
    <p:extLst>
      <p:ext uri="{BB962C8B-B14F-4D97-AF65-F5344CB8AC3E}">
        <p14:creationId xmlns:p14="http://schemas.microsoft.com/office/powerpoint/2010/main" val="89549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parison of CPU versus GPU architecture. ">
            <a:extLst>
              <a:ext uri="{FF2B5EF4-FFF2-40B4-BE49-F238E27FC236}">
                <a16:creationId xmlns:a16="http://schemas.microsoft.com/office/drawing/2014/main" id="{384039B4-B9CE-A30A-19B4-2F36289F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74" y="3648593"/>
            <a:ext cx="7643127" cy="298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arison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0605F68-BAC3-5BD8-FA85-330216BD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86" y="377610"/>
            <a:ext cx="6694102" cy="2831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C98B3-8E7C-0A04-F7F3-4B0761159C88}"/>
              </a:ext>
            </a:extLst>
          </p:cNvPr>
          <p:cNvSpPr txBox="1"/>
          <p:nvPr/>
        </p:nvSpPr>
        <p:spPr>
          <a:xfrm>
            <a:off x="262758" y="475370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ALU: </a:t>
            </a:r>
            <a:r>
              <a:rPr lang="en-US" b="1" dirty="0" err="1"/>
              <a:t>Arithmatic</a:t>
            </a:r>
            <a:r>
              <a:rPr lang="en-US" b="1" dirty="0"/>
              <a:t> Logic Unit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CA990-9B4C-EDA5-1B5F-8D5901EDC2C1}"/>
              </a:ext>
            </a:extLst>
          </p:cNvPr>
          <p:cNvSpPr txBox="1"/>
          <p:nvPr/>
        </p:nvSpPr>
        <p:spPr>
          <a:xfrm>
            <a:off x="10286041" y="4753709"/>
            <a:ext cx="209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DRAM: Dynamic Random </a:t>
            </a:r>
            <a:r>
              <a:rPr lang="en-US" b="1" dirty="0" err="1"/>
              <a:t>Acess</a:t>
            </a:r>
            <a:r>
              <a:rPr lang="en-US" b="1" dirty="0"/>
              <a:t>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F6771-13F5-0996-3CDF-49DD6698388A}"/>
              </a:ext>
            </a:extLst>
          </p:cNvPr>
          <p:cNvSpPr txBox="1"/>
          <p:nvPr/>
        </p:nvSpPr>
        <p:spPr>
          <a:xfrm>
            <a:off x="262758" y="567703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Cache: SRAM, faster, smaller</a:t>
            </a:r>
          </a:p>
        </p:txBody>
      </p:sp>
    </p:spTree>
    <p:extLst>
      <p:ext uri="{BB962C8B-B14F-4D97-AF65-F5344CB8AC3E}">
        <p14:creationId xmlns:p14="http://schemas.microsoft.com/office/powerpoint/2010/main" val="37705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BE026B0-ACB2-41C1-E822-2DDAFBE5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5" y="691807"/>
            <a:ext cx="4584383" cy="3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20783FE-3641-0F5A-6303-F7E241A6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86" y="106592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08F681-0C67-B60B-718C-B6E756A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88" y="110299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92682435-BB36-2D29-4870-7BEEC8F4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361935"/>
            <a:ext cx="1835696" cy="24466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B6F0B9A-BBCF-62C0-D70A-51AD09179284}"/>
              </a:ext>
            </a:extLst>
          </p:cNvPr>
          <p:cNvSpPr/>
          <p:nvPr/>
        </p:nvSpPr>
        <p:spPr>
          <a:xfrm rot="16200000">
            <a:off x="1847554" y="4327809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AD488C9-BED0-5F23-275A-8CA5E6D20683}"/>
              </a:ext>
            </a:extLst>
          </p:cNvPr>
          <p:cNvSpPr/>
          <p:nvPr/>
        </p:nvSpPr>
        <p:spPr>
          <a:xfrm rot="19694938">
            <a:off x="4183254" y="5539079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2183A-36E0-A8B4-9862-192C8340C1F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CPU: SISD </a:t>
            </a:r>
            <a:r>
              <a:rPr lang="en-US" b="1" dirty="0"/>
              <a:t>– Single Instruction Single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914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04DFD2-65EC-6E14-3CF9-7A4E133D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2381"/>
            <a:ext cx="3929449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15711A-F268-B5F4-3278-E3979905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2426029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8115C4-9F6A-9123-123C-B0778B21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699677"/>
            <a:ext cx="3929447" cy="20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338986-6593-5C4C-BD42-31A18428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152380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669A82-1C14-4FB2-604A-3B9C45B9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2426028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B90B2A4-26FA-EE2B-7BA6-CFCFD7FB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6" y="4699677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3AE54-1A7B-4876-6D81-0DB526227B49}"/>
              </a:ext>
            </a:extLst>
          </p:cNvPr>
          <p:cNvSpPr txBox="1"/>
          <p:nvPr/>
        </p:nvSpPr>
        <p:spPr>
          <a:xfrm>
            <a:off x="210065" y="15238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53ABD-F2CC-44DD-BAB1-EED706BD47F7}"/>
              </a:ext>
            </a:extLst>
          </p:cNvPr>
          <p:cNvSpPr txBox="1"/>
          <p:nvPr/>
        </p:nvSpPr>
        <p:spPr>
          <a:xfrm>
            <a:off x="210065" y="247886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9BE6F-DC1D-1B98-9399-33E738305A56}"/>
              </a:ext>
            </a:extLst>
          </p:cNvPr>
          <p:cNvSpPr txBox="1"/>
          <p:nvPr/>
        </p:nvSpPr>
        <p:spPr>
          <a:xfrm>
            <a:off x="222422" y="484926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3B0BC-5016-0BF4-D79D-D243A4E1B2AB}"/>
              </a:ext>
            </a:extLst>
          </p:cNvPr>
          <p:cNvSpPr txBox="1"/>
          <p:nvPr/>
        </p:nvSpPr>
        <p:spPr>
          <a:xfrm>
            <a:off x="5692346" y="16815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CE2DF-D11E-3ECC-D2A7-9A00F7C0101B}"/>
              </a:ext>
            </a:extLst>
          </p:cNvPr>
          <p:cNvSpPr txBox="1"/>
          <p:nvPr/>
        </p:nvSpPr>
        <p:spPr>
          <a:xfrm>
            <a:off x="5692346" y="249463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CD6C7-6220-D775-247C-4893085B14A2}"/>
              </a:ext>
            </a:extLst>
          </p:cNvPr>
          <p:cNvSpPr txBox="1"/>
          <p:nvPr/>
        </p:nvSpPr>
        <p:spPr>
          <a:xfrm>
            <a:off x="5704703" y="486503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C132F8-27C8-D2D1-B725-5D102BFFC673}"/>
              </a:ext>
            </a:extLst>
          </p:cNvPr>
          <p:cNvSpPr/>
          <p:nvPr/>
        </p:nvSpPr>
        <p:spPr>
          <a:xfrm>
            <a:off x="3954162" y="35834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D7552-004D-565A-4745-83C745F4266C}"/>
              </a:ext>
            </a:extLst>
          </p:cNvPr>
          <p:cNvSpPr/>
          <p:nvPr/>
        </p:nvSpPr>
        <p:spPr>
          <a:xfrm>
            <a:off x="1042087" y="367407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A6E7D3-AB8C-795C-7B8F-4A7AA136A296}"/>
              </a:ext>
            </a:extLst>
          </p:cNvPr>
          <p:cNvSpPr/>
          <p:nvPr/>
        </p:nvSpPr>
        <p:spPr>
          <a:xfrm>
            <a:off x="2235542" y="5432846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F2874A-F93C-016E-4DBE-22589D28F01C}"/>
              </a:ext>
            </a:extLst>
          </p:cNvPr>
          <p:cNvSpPr/>
          <p:nvPr/>
        </p:nvSpPr>
        <p:spPr>
          <a:xfrm>
            <a:off x="7694141" y="116975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1BF8AF-D1D2-32B9-8DD5-F0420C62E01E}"/>
              </a:ext>
            </a:extLst>
          </p:cNvPr>
          <p:cNvSpPr/>
          <p:nvPr/>
        </p:nvSpPr>
        <p:spPr>
          <a:xfrm>
            <a:off x="7187514" y="2874962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C429D-9E73-4331-A1B4-6CF7A2CFB84B}"/>
              </a:ext>
            </a:extLst>
          </p:cNvPr>
          <p:cNvSpPr/>
          <p:nvPr/>
        </p:nvSpPr>
        <p:spPr>
          <a:xfrm>
            <a:off x="6993925" y="5533747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3106B0-6589-EC8F-7BFD-A430CB29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4" y="3504856"/>
            <a:ext cx="5078633" cy="3353143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0D6842B-280B-6D37-FC27-26949E3A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5" y="137157"/>
            <a:ext cx="5689600" cy="313690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57305C-4041-1C55-9E24-72679B839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06" y="1096007"/>
            <a:ext cx="6896100" cy="43561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665BDD85-7DBD-1810-EBC7-6B9F72DADEC4}"/>
              </a:ext>
            </a:extLst>
          </p:cNvPr>
          <p:cNvSpPr/>
          <p:nvPr/>
        </p:nvSpPr>
        <p:spPr>
          <a:xfrm>
            <a:off x="7043351" y="2001795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93B3638-5C31-6013-0DC8-F2693F7FA852}"/>
              </a:ext>
            </a:extLst>
          </p:cNvPr>
          <p:cNvSpPr/>
          <p:nvPr/>
        </p:nvSpPr>
        <p:spPr>
          <a:xfrm>
            <a:off x="7120607" y="3429000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8B2486-37B6-B67D-938F-78DE99C0391D}"/>
              </a:ext>
            </a:extLst>
          </p:cNvPr>
          <p:cNvSpPr/>
          <p:nvPr/>
        </p:nvSpPr>
        <p:spPr>
          <a:xfrm>
            <a:off x="803190" y="1896762"/>
            <a:ext cx="3571102" cy="72904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56591D38-DCB8-1F53-5715-A2E6679964B8}"/>
              </a:ext>
            </a:extLst>
          </p:cNvPr>
          <p:cNvSpPr/>
          <p:nvPr/>
        </p:nvSpPr>
        <p:spPr>
          <a:xfrm rot="16200000">
            <a:off x="3913220" y="3270668"/>
            <a:ext cx="2897659" cy="14984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57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</TotalTime>
  <Words>1451</Words>
  <Application>Microsoft Macintosh PowerPoint</Application>
  <PresentationFormat>Widescreen</PresentationFormat>
  <Paragraphs>244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DengXian</vt:lpstr>
      <vt:lpstr>Google Sans</vt:lpstr>
      <vt:lpstr>Mulish</vt:lpstr>
      <vt:lpstr>Aptos</vt:lpstr>
      <vt:lpstr>Aptos Display</vt:lpstr>
      <vt:lpstr>Arial</vt:lpstr>
      <vt:lpstr>Baguet Script</vt:lpstr>
      <vt:lpstr>Cambria Math</vt:lpstr>
      <vt:lpstr>Courier New</vt:lpstr>
      <vt:lpstr>HelveticaNeue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ScaleFlux</vt:lpstr>
      <vt:lpstr>Finally,  the “hard” talk is over. 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Huang</dc:creator>
  <cp:lastModifiedBy>Bill Huang</cp:lastModifiedBy>
  <cp:revision>56</cp:revision>
  <dcterms:created xsi:type="dcterms:W3CDTF">2024-05-14T01:30:52Z</dcterms:created>
  <dcterms:modified xsi:type="dcterms:W3CDTF">2024-05-16T23:51:10Z</dcterms:modified>
</cp:coreProperties>
</file>